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88" r:id="rId3"/>
    <p:sldId id="257" r:id="rId4"/>
    <p:sldId id="289" r:id="rId5"/>
    <p:sldId id="258" r:id="rId6"/>
    <p:sldId id="261" r:id="rId7"/>
    <p:sldId id="259" r:id="rId8"/>
    <p:sldId id="260" r:id="rId9"/>
    <p:sldId id="262" r:id="rId10"/>
    <p:sldId id="263" r:id="rId11"/>
    <p:sldId id="264" r:id="rId12"/>
    <p:sldId id="300" r:id="rId13"/>
    <p:sldId id="265" r:id="rId14"/>
    <p:sldId id="266" r:id="rId15"/>
    <p:sldId id="301" r:id="rId16"/>
    <p:sldId id="302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90" r:id="rId28"/>
    <p:sldId id="291" r:id="rId29"/>
    <p:sldId id="292" r:id="rId30"/>
    <p:sldId id="277" r:id="rId31"/>
    <p:sldId id="293" r:id="rId32"/>
    <p:sldId id="278" r:id="rId33"/>
    <p:sldId id="279" r:id="rId34"/>
    <p:sldId id="303" r:id="rId35"/>
    <p:sldId id="280" r:id="rId36"/>
    <p:sldId id="295" r:id="rId37"/>
    <p:sldId id="294" r:id="rId38"/>
    <p:sldId id="282" r:id="rId39"/>
    <p:sldId id="281" r:id="rId40"/>
    <p:sldId id="283" r:id="rId41"/>
    <p:sldId id="287" r:id="rId42"/>
    <p:sldId id="296" r:id="rId43"/>
    <p:sldId id="297" r:id="rId44"/>
    <p:sldId id="284" r:id="rId45"/>
    <p:sldId id="286" r:id="rId46"/>
    <p:sldId id="298" r:id="rId47"/>
    <p:sldId id="299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203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4.wmf"/><Relationship Id="rId1" Type="http://schemas.openxmlformats.org/officeDocument/2006/relationships/image" Target="../media/image67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1E66C-81E0-4FA5-8443-31EF322D871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7E32B-E8AE-4518-A220-ACD7AA3FB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3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Plane wave : the name refers to the geometry of the</a:t>
            </a:r>
            <a:r>
              <a:rPr lang="en-US" baseline="0" dirty="0" smtClean="0"/>
              <a:t> wave surface.</a:t>
            </a:r>
          </a:p>
          <a:p>
            <a:r>
              <a:rPr lang="en-US" baseline="0" dirty="0" smtClean="0"/>
              <a:t>Apart from the plane, cylindrical and spherical waves are two most common waves  easily found.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form of any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(matter or electromagnetic) is determined by its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described by the shape of its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wavefront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i.e., the locus of points of constant phase. If a traveling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emitted by a planar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then the points of constant phase form a plane surface parallel to the face of 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6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Normall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28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transformation uses the reflection and transmission coefficient</a:t>
            </a:r>
            <a:r>
              <a:rPr lang="en-US" baseline="0" dirty="0" smtClean="0"/>
              <a:t>s in the calculation.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31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has to be considered</a:t>
            </a:r>
            <a:r>
              <a:rPr lang="en-US" baseline="0" dirty="0" smtClean="0"/>
              <a:t> the unit length.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19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velocity</a:t>
            </a:r>
            <a:r>
              <a:rPr lang="en-US" baseline="0" dirty="0" smtClean="0"/>
              <a:t> of the envelope represents the group velocity.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27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normal dispersion  </a:t>
            </a:r>
            <a:r>
              <a:rPr lang="th-TH" dirty="0" smtClean="0"/>
              <a:t>ความยาวคลื่นยิ่งยาว</a:t>
            </a:r>
            <a:r>
              <a:rPr lang="th-TH" baseline="0" dirty="0" smtClean="0"/>
              <a:t> ความเร็วยิ่งมาก   คลื่นความยาวคลื่นยาววิ่ง</a:t>
            </a:r>
            <a:r>
              <a:rPr lang="en-US" baseline="0" dirty="0" smtClean="0"/>
              <a:t> “</a:t>
            </a:r>
            <a:r>
              <a:rPr lang="th-TH" baseline="0" dirty="0" smtClean="0"/>
              <a:t>เร็ว</a:t>
            </a:r>
            <a:r>
              <a:rPr lang="en-US" baseline="0" dirty="0" smtClean="0"/>
              <a:t>” </a:t>
            </a:r>
            <a:r>
              <a:rPr lang="th-TH" baseline="0" dirty="0" smtClean="0"/>
              <a:t>กว่าคลื่นความยาวคลื่นสั้น</a:t>
            </a:r>
          </a:p>
          <a:p>
            <a:r>
              <a:rPr lang="en-US" baseline="0" dirty="0" smtClean="0"/>
              <a:t>For anomalous dispersion </a:t>
            </a:r>
            <a:r>
              <a:rPr lang="th-TH" baseline="0" dirty="0" smtClean="0"/>
              <a:t>ความยาวคลื่นยิ่งยาว ความเร็วยิ่งน้อย คลื่นความยาวคลื่นยาววิ่ง</a:t>
            </a:r>
            <a:r>
              <a:rPr lang="en-US" baseline="0" dirty="0" smtClean="0"/>
              <a:t> “ </a:t>
            </a:r>
            <a:r>
              <a:rPr lang="th-TH" baseline="0" dirty="0" smtClean="0"/>
              <a:t>ช้า</a:t>
            </a:r>
            <a:r>
              <a:rPr lang="en-US" baseline="0" dirty="0" smtClean="0"/>
              <a:t> “</a:t>
            </a:r>
            <a:r>
              <a:rPr lang="th-TH" baseline="0" dirty="0" smtClean="0"/>
              <a:t>กว่าคลื่นความยาวคลื่นสั้น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91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are normal dispersive because longer</a:t>
            </a:r>
            <a:r>
              <a:rPr lang="en-US" baseline="0" dirty="0" smtClean="0"/>
              <a:t> wavelengths have higher speeds than the shorter wavelengths.</a:t>
            </a:r>
          </a:p>
          <a:p>
            <a:r>
              <a:rPr lang="en-US" baseline="0" dirty="0" smtClean="0"/>
              <a:t>In other words, dv/d</a:t>
            </a:r>
            <a:r>
              <a:rPr lang="en-US" baseline="0" dirty="0" smtClean="0">
                <a:sym typeface="Symbol" panose="05050102010706020507" pitchFamily="18" charset="2"/>
              </a:rPr>
              <a:t> &gt; 0 and this corresponds to the condition of normal dispersive medium.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14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X=</a:t>
            </a:r>
            <a:r>
              <a:rPr lang="en-US" dirty="0" err="1" smtClean="0"/>
              <a:t>ra</a:t>
            </a:r>
            <a:r>
              <a:rPr lang="en-US" dirty="0" smtClean="0"/>
              <a:t> = </a:t>
            </a:r>
            <a:r>
              <a:rPr lang="th-TH" dirty="0" smtClean="0"/>
              <a:t>ตำแหน่งของ</a:t>
            </a:r>
            <a:r>
              <a:rPr lang="th-TH" baseline="0" dirty="0" smtClean="0"/>
              <a:t> </a:t>
            </a:r>
            <a:r>
              <a:rPr lang="en-US" baseline="0" dirty="0" smtClean="0"/>
              <a:t>displacement </a:t>
            </a:r>
            <a:r>
              <a:rPr lang="th-TH" baseline="0" dirty="0" smtClean="0"/>
              <a:t>สำหรับ อนุภาคตัวที่ </a:t>
            </a:r>
            <a:r>
              <a:rPr lang="en-US" baseline="0" dirty="0" smtClean="0"/>
              <a:t>r</a:t>
            </a:r>
          </a:p>
          <a:p>
            <a:r>
              <a:rPr lang="en-US" baseline="0" dirty="0" smtClean="0"/>
              <a:t>Permitted frequencies </a:t>
            </a:r>
            <a:r>
              <a:rPr lang="th-TH" baseline="0" dirty="0" smtClean="0"/>
              <a:t>คือ ชุดค่าความถี่ของคลื่นที่เคลื่อนที่ผ่าน </a:t>
            </a:r>
            <a:r>
              <a:rPr lang="en-US" baseline="0" dirty="0" smtClean="0"/>
              <a:t>linear periodic structure </a:t>
            </a:r>
            <a:r>
              <a:rPr lang="th-TH" baseline="0" dirty="0" smtClean="0"/>
              <a:t>นี้ได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41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โดยสรุปคือ</a:t>
            </a:r>
            <a:r>
              <a:rPr lang="en-US" baseline="0" dirty="0" smtClean="0"/>
              <a:t> permitted frequency </a:t>
            </a:r>
            <a:r>
              <a:rPr lang="th-TH" baseline="0" dirty="0" smtClean="0"/>
              <a:t>คือ </a:t>
            </a:r>
            <a:r>
              <a:rPr lang="en-US" baseline="0" dirty="0" smtClean="0"/>
              <a:t>normal mode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00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at the boundary of BZ k = pi/a, vg = </a:t>
            </a:r>
            <a:r>
              <a:rPr lang="en-US" baseline="0" dirty="0" err="1" smtClean="0"/>
              <a:t>dw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dk</a:t>
            </a:r>
            <a:r>
              <a:rPr lang="en-US" baseline="0" smtClean="0"/>
              <a:t> = 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50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สำหรับคลื่นที่มีความยาวคลื่นสั้น</a:t>
            </a:r>
            <a:r>
              <a:rPr lang="th-TH" baseline="0" dirty="0" smtClean="0"/>
              <a:t> ๆ เท่านั้น การ </a:t>
            </a:r>
            <a:r>
              <a:rPr lang="en-US" baseline="0" dirty="0" smtClean="0"/>
              <a:t>propagate </a:t>
            </a:r>
            <a:r>
              <a:rPr lang="th-TH" baseline="0" dirty="0" smtClean="0"/>
              <a:t>ของมันจึงได้รับผลจาก </a:t>
            </a:r>
            <a:r>
              <a:rPr lang="en-US" baseline="0" dirty="0" smtClean="0"/>
              <a:t>atomic spacing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6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53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frequency</a:t>
            </a:r>
            <a:r>
              <a:rPr lang="en-US" baseline="0" dirty="0" smtClean="0"/>
              <a:t> is in the infrared range of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spectrum.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12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minimum </a:t>
            </a:r>
            <a:r>
              <a:rPr lang="en-US" dirty="0" smtClean="0">
                <a:sym typeface="Symbol" panose="05050102010706020507" pitchFamily="18" charset="2"/>
              </a:rPr>
              <a:t>  can be found from d/</a:t>
            </a:r>
            <a:r>
              <a:rPr lang="en-US" dirty="0" err="1" smtClean="0">
                <a:sym typeface="Symbol" panose="05050102010706020507" pitchFamily="18" charset="2"/>
              </a:rPr>
              <a:t>dk</a:t>
            </a:r>
            <a:r>
              <a:rPr lang="en-US" dirty="0" smtClean="0">
                <a:sym typeface="Symbol" panose="05050102010706020507" pitchFamily="18" charset="2"/>
              </a:rPr>
              <a:t> =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35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minimum </a:t>
            </a:r>
            <a:r>
              <a:rPr lang="en-US" dirty="0" smtClean="0">
                <a:sym typeface="Symbol" panose="05050102010706020507" pitchFamily="18" charset="2"/>
              </a:rPr>
              <a:t>  can be found from d/</a:t>
            </a:r>
            <a:r>
              <a:rPr lang="en-US" dirty="0" err="1" smtClean="0">
                <a:sym typeface="Symbol" panose="05050102010706020507" pitchFamily="18" charset="2"/>
              </a:rPr>
              <a:t>dk</a:t>
            </a:r>
            <a:r>
              <a:rPr lang="en-US" smtClean="0">
                <a:sym typeface="Symbol" panose="05050102010706020507" pitchFamily="18" charset="2"/>
              </a:rPr>
              <a:t> = 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06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acoustic branch,</a:t>
            </a:r>
            <a:r>
              <a:rPr lang="en-US" baseline="0" dirty="0" smtClean="0"/>
              <a:t> </a:t>
            </a:r>
            <a:r>
              <a:rPr lang="en-US" dirty="0" smtClean="0"/>
              <a:t> the two atoms in the cell have the same amplitude and the phase. Therefore, the molecule oscillates as a rigid body.</a:t>
            </a:r>
          </a:p>
          <a:p>
            <a:r>
              <a:rPr lang="en-US" dirty="0" smtClean="0"/>
              <a:t>For the optical branch, </a:t>
            </a:r>
            <a:r>
              <a:rPr lang="en-US" dirty="0" smtClean="0"/>
              <a:t>the optical oscillation takes place in such a way that the center of mass of a molecule remains fixed. The frequency of these vibrations lies in infrared region which is the reason for referring to this branch as optical.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8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Dx</a:t>
            </a:r>
            <a:r>
              <a:rPr lang="en-US" dirty="0" smtClean="0"/>
              <a:t> = </a:t>
            </a:r>
            <a:r>
              <a:rPr lang="en-US" dirty="0" err="1" smtClean="0"/>
              <a:t>dxcos</a:t>
            </a:r>
            <a:r>
              <a:rPr lang="en-US" dirty="0" smtClean="0">
                <a:sym typeface="Symbol" panose="05050102010706020507" pitchFamily="18" charset="2"/>
              </a:rPr>
              <a:t> and</a:t>
            </a:r>
            <a:r>
              <a:rPr lang="en-US" baseline="0" dirty="0" smtClean="0">
                <a:sym typeface="Symbol" panose="05050102010706020507" pitchFamily="18" charset="2"/>
              </a:rPr>
              <a:t> because 0, dx ds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82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a harmonic force, the ratio of force to velocity tells you how hard it is to move the object – this depends both on how much inertia the object has and on how strong the restoring force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3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the velocity c is determined by the inertia</a:t>
            </a:r>
            <a:r>
              <a:rPr lang="en-US" baseline="0" dirty="0" smtClean="0"/>
              <a:t> and the elasticity, the impedance is also governed by these properties.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4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Yi = A1exp(wt-k1x)</a:t>
            </a:r>
          </a:p>
          <a:p>
            <a:r>
              <a:rPr lang="en-US" dirty="0" err="1" smtClean="0"/>
              <a:t>Yr</a:t>
            </a:r>
            <a:r>
              <a:rPr lang="en-US" baseline="0" dirty="0" smtClean="0"/>
              <a:t> = B1exp(</a:t>
            </a:r>
            <a:r>
              <a:rPr lang="en-US" baseline="0" dirty="0" err="1" smtClean="0"/>
              <a:t>wt</a:t>
            </a:r>
            <a:r>
              <a:rPr lang="en-US" baseline="0" dirty="0" smtClean="0"/>
              <a:t> + k1x)</a:t>
            </a:r>
          </a:p>
          <a:p>
            <a:r>
              <a:rPr lang="en-US" baseline="0" dirty="0" err="1" smtClean="0"/>
              <a:t>Yt</a:t>
            </a:r>
            <a:r>
              <a:rPr lang="en-US" baseline="0" dirty="0" smtClean="0"/>
              <a:t> = A2exp(</a:t>
            </a:r>
            <a:r>
              <a:rPr lang="en-US" baseline="0" dirty="0" err="1" smtClean="0"/>
              <a:t>wt</a:t>
            </a:r>
            <a:r>
              <a:rPr lang="en-US" baseline="0" dirty="0" smtClean="0"/>
              <a:t> – k2x)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31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Bc1</a:t>
            </a:r>
            <a:r>
              <a:rPr lang="en-US" baseline="0" dirty="0" smtClean="0"/>
              <a:t> : continuity of the displacement </a:t>
            </a:r>
          </a:p>
          <a:p>
            <a:r>
              <a:rPr lang="en-US" baseline="0" dirty="0" smtClean="0"/>
              <a:t>Bc2 : continuity of the transverse force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63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What does it mean if Z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?  This is a fixed end to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the string because no transmitted wave exists. This gives B1/A1 = -1, so that the incident waves is completely reflected with a phase change of pi (phase reversal).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What does it mean if Z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0?  This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a free end of the string, then B1/A1 = 1 and A2/A1 = 2. This explains the flick at the end of a whip or free ended string when a wave reaches it. The amplitude obtained in this case is observed at the boundary , </a:t>
            </a:r>
            <a:r>
              <a:rPr lang="en-U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eg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A2 = 2A1. Amplitude observed at other positions is still A1.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05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7E32B-E8AE-4518-A220-ACD7AA3FB1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13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154E-7E52-4217-8B31-2171A3322100}" type="datetime1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17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10D3-EB96-4E9A-AE78-84AC2AE90937}" type="datetime1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1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36BD-0572-4D21-9728-18C7D3BBD096}" type="datetime1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8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4EAE-EF78-4591-8909-7F186BACEADC}" type="datetime1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673A-A6C4-4FAC-B56B-808CD82C589E}" type="datetime1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94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4686-D187-4604-B19F-38EBAEE7FC04}" type="datetime1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3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401E-346A-4B86-BAC8-153108159A33}" type="datetime1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3998-185A-4B64-99C4-CD01F9087F0E}" type="datetime1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6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B7AA-EF9D-4D7A-8B5B-23FAA48B7E5B}" type="datetime1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0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2FF918E-6382-48EE-9355-69F3B835A670}" type="datetime1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1CFEB1-74F7-45A5-A566-20026EB2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3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49DD-317B-4E50-9CED-F93B9C844276}" type="datetime1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682BDA4-2A53-46AD-A435-EFD3DAFF4D65}" type="datetime1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1CFEB1-74F7-45A5-A566-20026EB2CC3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40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w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39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wmf"/><Relationship Id="rId11" Type="http://schemas.openxmlformats.org/officeDocument/2006/relationships/image" Target="../media/image40.e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51.wmf"/><Relationship Id="rId3" Type="http://schemas.openxmlformats.org/officeDocument/2006/relationships/image" Target="../media/image52.gi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9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4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6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6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4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68.wmf"/><Relationship Id="rId4" Type="http://schemas.openxmlformats.org/officeDocument/2006/relationships/image" Target="../media/image69.emf"/><Relationship Id="rId9" Type="http://schemas.openxmlformats.org/officeDocument/2006/relationships/oleObject" Target="../embeddings/oleObject4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9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7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7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78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82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8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6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79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image" Target="../media/image94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oleObject" Target="../embeddings/oleObject7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1.wmf"/><Relationship Id="rId11" Type="http://schemas.openxmlformats.org/officeDocument/2006/relationships/image" Target="../media/image93.wmf"/><Relationship Id="rId5" Type="http://schemas.openxmlformats.org/officeDocument/2006/relationships/oleObject" Target="../embeddings/oleObject68.bin"/><Relationship Id="rId10" Type="http://schemas.openxmlformats.org/officeDocument/2006/relationships/oleObject" Target="../embeddings/oleObject71.bin"/><Relationship Id="rId4" Type="http://schemas.openxmlformats.org/officeDocument/2006/relationships/image" Target="../media/image90.wmf"/><Relationship Id="rId9" Type="http://schemas.openxmlformats.org/officeDocument/2006/relationships/oleObject" Target="../embeddings/oleObject7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gif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882" y="758952"/>
            <a:ext cx="11384924" cy="356616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Wave Motion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h-TH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September 201</a:t>
            </a:r>
            <a:r>
              <a:rPr lang="th-TH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impedance of a string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560" y="1845734"/>
            <a:ext cx="5677470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displacement of the progressive waves may be given 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At the end of the string, x = 0,  the wave is rewritten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velocity is found to be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string characteristic impedance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5" y="2929540"/>
            <a:ext cx="6289854" cy="2593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955" y="1845734"/>
            <a:ext cx="6059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string as a forced oscillator with a vertical force F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driving at one end.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574301"/>
              </p:ext>
            </p:extLst>
          </p:nvPr>
        </p:nvGraphicFramePr>
        <p:xfrm>
          <a:off x="-1" y="4771938"/>
          <a:ext cx="5519738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" name="Equation" r:id="rId5" imgW="2958840" imgH="431640" progId="Equation.DSMT4">
                  <p:embed/>
                </p:oleObj>
              </mc:Choice>
              <mc:Fallback>
                <p:oleObj name="Equation" r:id="rId5" imgW="2958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" y="4771938"/>
                        <a:ext cx="5519738" cy="804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400530"/>
              </p:ext>
            </p:extLst>
          </p:nvPr>
        </p:nvGraphicFramePr>
        <p:xfrm>
          <a:off x="9151463" y="2023061"/>
          <a:ext cx="2004217" cy="609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" name="Equation" r:id="rId7" imgW="876240" imgH="266400" progId="Equation.DSMT4">
                  <p:embed/>
                </p:oleObj>
              </mc:Choice>
              <mc:Fallback>
                <p:oleObj name="Equation" r:id="rId7" imgW="8762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51463" y="2023061"/>
                        <a:ext cx="2004217" cy="609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645046"/>
              </p:ext>
            </p:extLst>
          </p:nvPr>
        </p:nvGraphicFramePr>
        <p:xfrm>
          <a:off x="8624888" y="3106738"/>
          <a:ext cx="23368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" name="Equation" r:id="rId9" imgW="1079280" imgH="431640" progId="Equation.DSMT4">
                  <p:embed/>
                </p:oleObj>
              </mc:Choice>
              <mc:Fallback>
                <p:oleObj name="Equation" r:id="rId9" imgW="1079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624888" y="3106738"/>
                        <a:ext cx="2336800" cy="93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875" y="5576801"/>
            <a:ext cx="6059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constant tension T in the string is balanced by the force at the end of the string.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325544"/>
              </p:ext>
            </p:extLst>
          </p:nvPr>
        </p:nvGraphicFramePr>
        <p:xfrm>
          <a:off x="8364538" y="4303713"/>
          <a:ext cx="27797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" name="Equation" r:id="rId11" imgW="1282680" imgH="431640" progId="Equation.DSMT4">
                  <p:embed/>
                </p:oleObj>
              </mc:Choice>
              <mc:Fallback>
                <p:oleObj name="Equation" r:id="rId11" imgW="1282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64538" y="4303713"/>
                        <a:ext cx="2779712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300578"/>
              </p:ext>
            </p:extLst>
          </p:nvPr>
        </p:nvGraphicFramePr>
        <p:xfrm>
          <a:off x="8617651" y="5576801"/>
          <a:ext cx="1535920" cy="807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" name="Equation" r:id="rId13" imgW="749160" imgH="393480" progId="Equation.DSMT4">
                  <p:embed/>
                </p:oleObj>
              </mc:Choice>
              <mc:Fallback>
                <p:oleObj name="Equation" r:id="rId13" imgW="749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617651" y="5576801"/>
                        <a:ext cx="1535920" cy="80700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9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93" y="31042"/>
            <a:ext cx="10058400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 and transmission of wave on a string at a boundary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4218845"/>
            <a:ext cx="12055522" cy="1724058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conditions at x = 0 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geometrical condition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displacement is the same immediately to the left and right at x = 0 for all time (a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continuity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string)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dynamical condition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continuity of the transverse force T(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y/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at  x = 0, and therefore a continuous slope.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463" y="1585602"/>
            <a:ext cx="5461580" cy="26332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9349" y="1842448"/>
            <a:ext cx="42626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Waves on a string impedance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reflected and transmitted at the boundary x = 0 where the string changes to impedance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sz="24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05183" y="2579842"/>
            <a:ext cx="1759056" cy="832266"/>
            <a:chOff x="4405183" y="2579842"/>
            <a:chExt cx="1759056" cy="832266"/>
          </a:xfrm>
        </p:grpSpPr>
        <p:sp>
          <p:nvSpPr>
            <p:cNvPr id="8" name="TextBox 7"/>
            <p:cNvSpPr txBox="1"/>
            <p:nvPr/>
          </p:nvSpPr>
          <p:spPr>
            <a:xfrm>
              <a:off x="4405183" y="3011998"/>
              <a:ext cx="61414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</a:t>
              </a:r>
              <a:r>
                <a:rPr lang="en-US" sz="20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</a:t>
              </a:r>
              <a:r>
                <a:rPr lang="en-US" sz="20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endPara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50090" y="2579842"/>
              <a:ext cx="61414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</a:t>
              </a:r>
              <a:r>
                <a:rPr lang="en-US" sz="20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</a:t>
              </a:r>
              <a:r>
                <a:rPr 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7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58" y="0"/>
            <a:ext cx="11082500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Incident, reflected and transmitted waves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648678"/>
              </p:ext>
            </p:extLst>
          </p:nvPr>
        </p:nvGraphicFramePr>
        <p:xfrm>
          <a:off x="1913813" y="2258634"/>
          <a:ext cx="7677908" cy="2204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" name="Equation" r:id="rId4" imgW="2654280" imgH="761760" progId="Equation.DSMT4">
                  <p:embed/>
                </p:oleObj>
              </mc:Choice>
              <mc:Fallback>
                <p:oleObj name="Equation" r:id="rId4" imgW="265428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3813" y="2258634"/>
                        <a:ext cx="7677908" cy="2204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89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the reflection and transmission amplitude coefficients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boundary conditions (at x =0 for all t)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399988"/>
              </p:ext>
            </p:extLst>
          </p:nvPr>
        </p:nvGraphicFramePr>
        <p:xfrm>
          <a:off x="2995777" y="2440224"/>
          <a:ext cx="6011947" cy="110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" name="Equation" r:id="rId4" imgW="2755800" imgH="507960" progId="Equation.DSMT4">
                  <p:embed/>
                </p:oleObj>
              </mc:Choice>
              <mc:Fallback>
                <p:oleObj name="Equation" r:id="rId4" imgW="27558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95777" y="2440224"/>
                        <a:ext cx="6011947" cy="1108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57400"/>
              </p:ext>
            </p:extLst>
          </p:nvPr>
        </p:nvGraphicFramePr>
        <p:xfrm>
          <a:off x="2995777" y="3794355"/>
          <a:ext cx="47371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" name="Equation" r:id="rId6" imgW="2171520" imgH="838080" progId="Equation.DSMT4">
                  <p:embed/>
                </p:oleObj>
              </mc:Choice>
              <mc:Fallback>
                <p:oleObj name="Equation" r:id="rId6" imgW="217152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95777" y="3794355"/>
                        <a:ext cx="47371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753134" y="2961564"/>
            <a:ext cx="5445457" cy="586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9487" y="4694830"/>
            <a:ext cx="4244453" cy="928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86" y="99631"/>
            <a:ext cx="11240296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 and transmission coefficients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563" y="3712729"/>
            <a:ext cx="10598851" cy="20062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: these coefficients are independent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 and hold for waves of all frequencies.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What does it mean if Z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?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What does it mean if Z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876209"/>
              </p:ext>
            </p:extLst>
          </p:nvPr>
        </p:nvGraphicFramePr>
        <p:xfrm>
          <a:off x="2815420" y="1845734"/>
          <a:ext cx="6247580" cy="1721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" name="Equation" r:id="rId4" imgW="3225600" imgH="888840" progId="Equation.DSMT4">
                  <p:embed/>
                </p:oleObj>
              </mc:Choice>
              <mc:Fallback>
                <p:oleObj name="Equation" r:id="rId4" imgW="32256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5420" y="1845734"/>
                        <a:ext cx="6247580" cy="1721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35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18" y="286603"/>
            <a:ext cx="10902462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Reflections of string at fixed end (Z =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) and at free end (Z = 0)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15</a:t>
            </a:fld>
            <a:endParaRPr lang="en-US"/>
          </a:p>
        </p:txBody>
      </p:sp>
      <p:pic>
        <p:nvPicPr>
          <p:cNvPr id="35842" name="Picture 2" descr="animation of wave pulse reflecting from hard bound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10" y="1796125"/>
            <a:ext cx="3402256" cy="34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animation of wave pulse reflecting from soft bound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20" y="1921350"/>
            <a:ext cx="2960138" cy="296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41945" y="6459785"/>
            <a:ext cx="5969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https://www.acs.psu.edu/drussell/demos/reflect/reflect.html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572" y="4881489"/>
            <a:ext cx="4346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fixed (hard) boundary, the displacement remains zero and the reflected wave changes its polarity (undergoes a 180</a:t>
            </a:r>
            <a:r>
              <a:rPr lang="en-US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phase change)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6433" y="4881488"/>
            <a:ext cx="42378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free (soft) boundary, the restoring force is zero and the reflected wave has the same polarity (no phase change) as the incident wave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00668"/>
              </p:ext>
            </p:extLst>
          </p:nvPr>
        </p:nvGraphicFramePr>
        <p:xfrm>
          <a:off x="1553699" y="744639"/>
          <a:ext cx="812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incident wave t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ravelling from  </a:t>
                      </a:r>
                      <a:r>
                        <a:rPr lang="en-US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low density (high wave speed) region towards a high density (low wave speed) region.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incident wave t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ravelling from </a:t>
                      </a:r>
                      <a:r>
                        <a:rPr lang="en-US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high density (low wave speed) region towards a low density (high wave speed) region.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How do the polarities of the reflected and transmitted waves compare to the polarity of the incident wave?</a:t>
                      </a:r>
                      <a:endParaRPr lang="en-US" sz="20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How do the polarities of the reflected and transmitted waves compare to the polarity of the incident wave?</a:t>
                      </a:r>
                      <a:endParaRPr lang="en-US" sz="20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6866" name="Picture 2" descr="http://www.acs.psu.edu/drussell/Demos/reflect/reflect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43" y="4081709"/>
            <a:ext cx="461076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www.acs.psu.edu/drussell/Demos/reflect/reflect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94" y="4081708"/>
            <a:ext cx="4403188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5883" y="6154025"/>
            <a:ext cx="3815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Anything wrong with this animation!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914" y="4113493"/>
            <a:ext cx="11085874" cy="2679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15406" y="441114"/>
            <a:ext cx="461665" cy="589757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dirty="0"/>
              <a:t>https://www.acs.psu.edu/drussell/Demos/reflect/reflect.html</a:t>
            </a:r>
          </a:p>
        </p:txBody>
      </p:sp>
    </p:spTree>
    <p:extLst>
      <p:ext uri="{BB962C8B-B14F-4D97-AF65-F5344CB8AC3E}">
        <p14:creationId xmlns:p14="http://schemas.microsoft.com/office/powerpoint/2010/main" val="108933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 and transmission of energy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65" y="1845734"/>
            <a:ext cx="1154798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Now, let’s consider what happens  to the energy flow in a wave when it meets a boundary between two media of different impedance values.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energy flow or the rate at which energy is being carried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along a unit length, mass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, of the string as a simple harmonic oscillator of maximum amplitude A with travelling wave velocity of c is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This can be shown that the energy arriving at the boundary x = 0 is equal to the energy leaving the boundary. In other words, the energy is conserved.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039533"/>
              </p:ext>
            </p:extLst>
          </p:nvPr>
        </p:nvGraphicFramePr>
        <p:xfrm>
          <a:off x="3471991" y="3733534"/>
          <a:ext cx="4601053" cy="926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" name="Equation" r:id="rId4" imgW="1955520" imgH="393480" progId="Equation.DSMT4">
                  <p:embed/>
                </p:oleObj>
              </mc:Choice>
              <mc:Fallback>
                <p:oleObj name="Equation" r:id="rId4" imgW="1955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71991" y="3733534"/>
                        <a:ext cx="4601053" cy="926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12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conservation of  energy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26" y="1889980"/>
            <a:ext cx="11592232" cy="43633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energy arriving at the boundary in the incident wave leaves the boundary in the reflected and transmitted waves.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: The proof requires the transformation of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be in terms of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28808"/>
              </p:ext>
            </p:extLst>
          </p:nvPr>
        </p:nvGraphicFramePr>
        <p:xfrm>
          <a:off x="3903815" y="2503179"/>
          <a:ext cx="5516295" cy="312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" name="Equation" r:id="rId4" imgW="2514600" imgH="1422360" progId="Equation.DSMT4">
                  <p:embed/>
                </p:oleObj>
              </mc:Choice>
              <mc:Fallback>
                <p:oleObj name="Equation" r:id="rId4" imgW="251460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3815" y="2503179"/>
                        <a:ext cx="5516295" cy="3120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742006" y="3038622"/>
            <a:ext cx="5852160" cy="2584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0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89920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reflected and transmitted intensity coefficients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880" y="4653402"/>
            <a:ext cx="11094720" cy="136317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: if Z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Z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energy is reflected and the impedances are said to be matched.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182298"/>
              </p:ext>
            </p:extLst>
          </p:nvPr>
        </p:nvGraphicFramePr>
        <p:xfrm>
          <a:off x="2472915" y="1981814"/>
          <a:ext cx="6461125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" name="Equation" r:id="rId3" imgW="3022560" imgH="1066680" progId="Equation.DSMT4">
                  <p:embed/>
                </p:oleObj>
              </mc:Choice>
              <mc:Fallback>
                <p:oleObj name="Equation" r:id="rId3" imgW="302256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2915" y="1981814"/>
                        <a:ext cx="6461125" cy="227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9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2</a:t>
            </a:fld>
            <a:endParaRPr lang="en-US"/>
          </a:p>
        </p:txBody>
      </p:sp>
      <p:pic>
        <p:nvPicPr>
          <p:cNvPr id="27650" name="Picture 2" descr="https://upload.wikimedia.org/wikipedia/commons/4/44/Plane_Wave_3D_Animation_300x216_255Color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56" y="3341069"/>
            <a:ext cx="4065954" cy="292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s://upload.wikimedia.org/wikipedia/commons/thumb/d/d3/Wave_Sinusoidal_Cosine_wave_sine_Blue.svg/300px-Wave_Sinusoidal_Cosine_wave_sine_Blu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3" y="632489"/>
            <a:ext cx="4740196" cy="175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437252"/>
            <a:ext cx="6879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typical representation of a  wave propagating in space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4" name="Picture 6" descr="https://upload.wikimedia.org/wikipedia/commons/4/41/AC_wave_Positive_direc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201" y="652672"/>
            <a:ext cx="1751257" cy="178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74193" y="2560384"/>
            <a:ext cx="4666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propagating wave causing the individual oscillators in the medium to oscillate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9500" y="4315891"/>
            <a:ext cx="6280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 oscillation of the oscillators  with the same phase in the same plane forms the travelling plane wave.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: each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represents a different phase 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11080" y="6391121"/>
            <a:ext cx="4138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https://en.wikipedia.org/wiki/Plane_wave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2453" y="94540"/>
            <a:ext cx="5737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 of Plane wave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131904" y="1186428"/>
            <a:ext cx="1091381" cy="597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8580986">
            <a:off x="5958838" y="3260576"/>
            <a:ext cx="1091381" cy="597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matching of impedances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5418" y="1845733"/>
            <a:ext cx="4596582" cy="442233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Impedance matching represents a very important practical problem in the transfer of energy.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impedance matching is to have the impedance change slowly.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appropriate length and impedance of another string  between two mismatched strings will eliminate energy reflection and match the impedance.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5734"/>
            <a:ext cx="7060850" cy="41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403" y="-203284"/>
            <a:ext cx="10952152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analysis of the matching impedances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468" y="1376992"/>
            <a:ext cx="11233087" cy="4736645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comply with the condition of matching impedances, the following ratio has to be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derive the impedance and the length of the inserted piece of the string, the boundary conditions are that y and T(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y/x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are continuous across the junctions x = 0 and x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impedances to be matched when                        and the thickness of the coupling medium is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142081"/>
              </p:ext>
            </p:extLst>
          </p:nvPr>
        </p:nvGraphicFramePr>
        <p:xfrm>
          <a:off x="3662363" y="1803400"/>
          <a:ext cx="392906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7" name="Equation" r:id="rId3" imgW="1968480" imgH="482400" progId="Equation.DSMT4">
                  <p:embed/>
                </p:oleObj>
              </mc:Choice>
              <mc:Fallback>
                <p:oleObj name="Equation" r:id="rId3" imgW="1968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2363" y="1803400"/>
                        <a:ext cx="3929062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951333"/>
              </p:ext>
            </p:extLst>
          </p:nvPr>
        </p:nvGraphicFramePr>
        <p:xfrm>
          <a:off x="1854200" y="3665538"/>
          <a:ext cx="10256838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8" name="Equation" r:id="rId5" imgW="4800600" imgH="711000" progId="Equation.DSMT4">
                  <p:embed/>
                </p:oleObj>
              </mc:Choice>
              <mc:Fallback>
                <p:oleObj name="Equation" r:id="rId5" imgW="48006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4200" y="3665538"/>
                        <a:ext cx="10256838" cy="1517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724120"/>
              </p:ext>
            </p:extLst>
          </p:nvPr>
        </p:nvGraphicFramePr>
        <p:xfrm>
          <a:off x="4759566" y="5519432"/>
          <a:ext cx="1374914" cy="473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9" name="Equation" r:id="rId7" imgW="774360" imgH="266400" progId="Equation.DSMT4">
                  <p:embed/>
                </p:oleObj>
              </mc:Choice>
              <mc:Fallback>
                <p:oleObj name="Equation" r:id="rId7" imgW="774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59566" y="5519432"/>
                        <a:ext cx="1374914" cy="47333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786912"/>
              </p:ext>
            </p:extLst>
          </p:nvPr>
        </p:nvGraphicFramePr>
        <p:xfrm>
          <a:off x="11298549" y="5552897"/>
          <a:ext cx="6080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0" name="Equation" r:id="rId9" imgW="342720" imgH="228600" progId="Equation.DSMT4">
                  <p:embed/>
                </p:oleObj>
              </mc:Choice>
              <mc:Fallback>
                <p:oleObj name="Equation" r:id="rId9" imgW="342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298549" y="5552897"/>
                        <a:ext cx="608012" cy="406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84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66" y="0"/>
            <a:ext cx="11466228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Standing waves on a string of a fixed length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281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displacement on the string at any point is given 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boundary condition that y = 0 at x  = 0 and x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all times, thus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complete expression for the displacement of the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harmonic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given by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may be expressed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amplitude of nth mode is given by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992676"/>
              </p:ext>
            </p:extLst>
          </p:nvPr>
        </p:nvGraphicFramePr>
        <p:xfrm>
          <a:off x="8268502" y="1708709"/>
          <a:ext cx="3263912" cy="561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1" name="Equation" r:id="rId3" imgW="1549080" imgH="266400" progId="Equation.DSMT4">
                  <p:embed/>
                </p:oleObj>
              </mc:Choice>
              <mc:Fallback>
                <p:oleObj name="Equation" r:id="rId3" imgW="1549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68502" y="1708709"/>
                        <a:ext cx="3263912" cy="56182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843505"/>
              </p:ext>
            </p:extLst>
          </p:nvPr>
        </p:nvGraphicFramePr>
        <p:xfrm>
          <a:off x="4668361" y="2736338"/>
          <a:ext cx="29162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2" name="Equation" r:id="rId5" imgW="1384200" imgH="291960" progId="Equation.DSMT4">
                  <p:embed/>
                </p:oleObj>
              </mc:Choice>
              <mc:Fallback>
                <p:oleObj name="Equation" r:id="rId5" imgW="13842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8361" y="2736338"/>
                        <a:ext cx="2916238" cy="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56395"/>
              </p:ext>
            </p:extLst>
          </p:nvPr>
        </p:nvGraphicFramePr>
        <p:xfrm>
          <a:off x="3382963" y="3827463"/>
          <a:ext cx="513556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3" name="Equation" r:id="rId7" imgW="2438280" imgH="393480" progId="Equation.DSMT4">
                  <p:embed/>
                </p:oleObj>
              </mc:Choice>
              <mc:Fallback>
                <p:oleObj name="Equation" r:id="rId7" imgW="2438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82963" y="3827463"/>
                        <a:ext cx="5135562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121615"/>
              </p:ext>
            </p:extLst>
          </p:nvPr>
        </p:nvGraphicFramePr>
        <p:xfrm>
          <a:off x="4392838" y="4646740"/>
          <a:ext cx="48418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4" name="Equation" r:id="rId9" imgW="2298600" imgH="393480" progId="Equation.DSMT4">
                  <p:embed/>
                </p:oleObj>
              </mc:Choice>
              <mc:Fallback>
                <p:oleObj name="Equation" r:id="rId9" imgW="229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92838" y="4646740"/>
                        <a:ext cx="4841875" cy="828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00984" y="3826967"/>
            <a:ext cx="2854637" cy="2912032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88397"/>
              </p:ext>
            </p:extLst>
          </p:nvPr>
        </p:nvGraphicFramePr>
        <p:xfrm>
          <a:off x="6973709" y="5697297"/>
          <a:ext cx="23272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5" name="Equation" r:id="rId12" imgW="1104840" imgH="291960" progId="Equation.DSMT4">
                  <p:embed/>
                </p:oleObj>
              </mc:Choice>
              <mc:Fallback>
                <p:oleObj name="Equation" r:id="rId12" imgW="11048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73709" y="5697297"/>
                        <a:ext cx="2327275" cy="6159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80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06" y="227610"/>
            <a:ext cx="10952152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of each normal modes of vibrating string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 in each harmonic is composed of kinetic and potential energy.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5846"/>
              </p:ext>
            </p:extLst>
          </p:nvPr>
        </p:nvGraphicFramePr>
        <p:xfrm>
          <a:off x="2441880" y="2340538"/>
          <a:ext cx="5997075" cy="2895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8" name="Equation" r:id="rId4" imgW="3314520" imgH="1600200" progId="Equation.DSMT4">
                  <p:embed/>
                </p:oleObj>
              </mc:Choice>
              <mc:Fallback>
                <p:oleObj name="Equation" r:id="rId4" imgW="3314520" imgH="160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1880" y="2340538"/>
                        <a:ext cx="5997075" cy="2895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411617"/>
              </p:ext>
            </p:extLst>
          </p:nvPr>
        </p:nvGraphicFramePr>
        <p:xfrm>
          <a:off x="2308619" y="5357127"/>
          <a:ext cx="48418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9" name="Equation" r:id="rId6" imgW="2298600" imgH="393480" progId="Equation.DSMT4">
                  <p:embed/>
                </p:oleObj>
              </mc:Choice>
              <mc:Fallback>
                <p:oleObj name="Equation" r:id="rId6" imgW="229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08619" y="5357127"/>
                        <a:ext cx="4841875" cy="828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50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atio (SWR)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181" y="1845734"/>
            <a:ext cx="1107603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 progressive wave system is partially reflected from a boundary, the incident and reflected amplitudes partially cancel out.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 the ratio of maximum to minimum amplitudes in the standing wave system is called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064841"/>
              </p:ext>
            </p:extLst>
          </p:nvPr>
        </p:nvGraphicFramePr>
        <p:xfrm>
          <a:off x="2575642" y="3528605"/>
          <a:ext cx="5949736" cy="895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4" name="Equation" r:id="rId3" imgW="2869920" imgH="431640" progId="Equation.DSMT4">
                  <p:embed/>
                </p:oleObj>
              </mc:Choice>
              <mc:Fallback>
                <p:oleObj name="Equation" r:id="rId3" imgW="2869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5642" y="3528605"/>
                        <a:ext cx="5949736" cy="895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139586"/>
              </p:ext>
            </p:extLst>
          </p:nvPr>
        </p:nvGraphicFramePr>
        <p:xfrm>
          <a:off x="1760342" y="4515705"/>
          <a:ext cx="1425310" cy="51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5" name="Equation" r:id="rId5" imgW="634680" imgH="228600" progId="Equation.DSMT4">
                  <p:embed/>
                </p:oleObj>
              </mc:Choice>
              <mc:Fallback>
                <p:oleObj name="Equation" r:id="rId5" imgW="634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0342" y="4515705"/>
                        <a:ext cx="1425310" cy="51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5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group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2658" y="1845734"/>
            <a:ext cx="6779342" cy="402336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Superposition of two waves of almost equal frequencies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Superposition of amplitude and phase gives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2062"/>
            <a:ext cx="5304598" cy="3607032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853205"/>
              </p:ext>
            </p:extLst>
          </p:nvPr>
        </p:nvGraphicFramePr>
        <p:xfrm>
          <a:off x="6646327" y="3122013"/>
          <a:ext cx="4566156" cy="2423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7" name="Equation" r:id="rId4" imgW="2273040" imgH="1206360" progId="Equation.DSMT4">
                  <p:embed/>
                </p:oleObj>
              </mc:Choice>
              <mc:Fallback>
                <p:oleObj name="Equation" r:id="rId4" imgW="2273040" imgH="120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46327" y="3122013"/>
                        <a:ext cx="4566156" cy="2423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469944" y="3530991"/>
            <a:ext cx="3728471" cy="109728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995225" y="3587262"/>
            <a:ext cx="3432517" cy="1688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798277" y="4333702"/>
            <a:ext cx="3671668" cy="5899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7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velocity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61" y="1845734"/>
            <a:ext cx="11488994" cy="40233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2 cases which are the same phase velocities and different phase velocities.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The two waves have the same phase velocities; i.e.,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/k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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/k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c. This leads to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This suggests that the component frequencies and their superposition, or group will travel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with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same velocity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the profile of their combination remaining constant.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174053"/>
              </p:ext>
            </p:extLst>
          </p:nvPr>
        </p:nvGraphicFramePr>
        <p:xfrm>
          <a:off x="2251075" y="2838450"/>
          <a:ext cx="56991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" name="Equation" r:id="rId4" imgW="2869920" imgH="457200" progId="Equation.DSMT4">
                  <p:embed/>
                </p:oleObj>
              </mc:Choice>
              <mc:Fallback>
                <p:oleObj name="Equation" r:id="rId4" imgW="2869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1075" y="2838450"/>
                        <a:ext cx="569912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1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Revisit the superposition of two waves of almost equal frequencies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9956" y="1845734"/>
            <a:ext cx="624605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superposition produces an amplitude which varies between 2a and 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situation is called complete or 100% modulation.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high frequency wave is amplitude modulated.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actually is an example of sent signal found in a communication technique  for transmitting information.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1" y="1845734"/>
            <a:ext cx="5304598" cy="360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896" y="286603"/>
            <a:ext cx="7770104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Modulation (AM)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9624" y="1941343"/>
            <a:ext cx="7282376" cy="433284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general expression of an amplitude modulated wave is given 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modulated amplitude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new frequencies               (sidebands)  are introduced.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28</a:t>
            </a:fld>
            <a:endParaRPr lang="en-US"/>
          </a:p>
        </p:txBody>
      </p:sp>
      <p:pic>
        <p:nvPicPr>
          <p:cNvPr id="27650" name="Picture 2" descr="Animation of audio, AM and FM modulated carriers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8" y="1101441"/>
            <a:ext cx="4253084" cy="331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455578"/>
            <a:ext cx="5189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https://en.wikipedia.org/wiki/Amplitude_modulation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940232"/>
              </p:ext>
            </p:extLst>
          </p:nvPr>
        </p:nvGraphicFramePr>
        <p:xfrm>
          <a:off x="6296141" y="2274232"/>
          <a:ext cx="2596898" cy="564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19" name="Equation" r:id="rId4" imgW="1168200" imgH="253800" progId="Equation.DSMT4">
                  <p:embed/>
                </p:oleObj>
              </mc:Choice>
              <mc:Fallback>
                <p:oleObj name="Equation" r:id="rId4" imgW="1168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96141" y="2274232"/>
                        <a:ext cx="2596898" cy="564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407722"/>
              </p:ext>
            </p:extLst>
          </p:nvPr>
        </p:nvGraphicFramePr>
        <p:xfrm>
          <a:off x="9150049" y="2803133"/>
          <a:ext cx="225901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0" name="Equation" r:id="rId6" imgW="1015920" imgH="177480" progId="Equation.DSMT4">
                  <p:embed/>
                </p:oleObj>
              </mc:Choice>
              <mc:Fallback>
                <p:oleObj name="Equation" r:id="rId6" imgW="1015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50049" y="2803133"/>
                        <a:ext cx="2259013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694341"/>
              </p:ext>
            </p:extLst>
          </p:nvPr>
        </p:nvGraphicFramePr>
        <p:xfrm>
          <a:off x="3240087" y="4308701"/>
          <a:ext cx="8951913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1" name="Equation" r:id="rId8" imgW="4025880" imgH="304560" progId="Equation.DSMT4">
                  <p:embed/>
                </p:oleObj>
              </mc:Choice>
              <mc:Fallback>
                <p:oleObj name="Equation" r:id="rId8" imgW="40258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40087" y="4308701"/>
                        <a:ext cx="8951913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491258"/>
              </p:ext>
            </p:extLst>
          </p:nvPr>
        </p:nvGraphicFramePr>
        <p:xfrm>
          <a:off x="7716043" y="5324195"/>
          <a:ext cx="9604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2" name="Equation" r:id="rId10" imgW="431640" imgH="177480" progId="Equation.DSMT4">
                  <p:embed/>
                </p:oleObj>
              </mc:Choice>
              <mc:Fallback>
                <p:oleObj name="Equation" r:id="rId10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16043" y="5324195"/>
                        <a:ext cx="960437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204748"/>
              </p:ext>
            </p:extLst>
          </p:nvPr>
        </p:nvGraphicFramePr>
        <p:xfrm>
          <a:off x="5175250" y="3265488"/>
          <a:ext cx="9890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3" name="Equation" r:id="rId12" imgW="444240" imgH="177480" progId="Equation.DSMT4">
                  <p:embed/>
                </p:oleObj>
              </mc:Choice>
              <mc:Fallback>
                <p:oleObj name="Equation" r:id="rId12" imgW="444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75250" y="3265488"/>
                        <a:ext cx="989013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7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97318"/>
            <a:ext cx="12492111" cy="145075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 and FM in the time and frequency domains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29</a:t>
            </a:fld>
            <a:endParaRPr lang="en-US"/>
          </a:p>
        </p:txBody>
      </p:sp>
      <p:pic>
        <p:nvPicPr>
          <p:cNvPr id="29698" name="Picture 2" descr="https://informatics.buzdo.com/_images/f030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403" y="964640"/>
            <a:ext cx="6344773" cy="543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25929" y="6414218"/>
            <a:ext cx="5335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https://informatics.buzdo.com/p030-signal-theory.htm</a:t>
            </a:r>
          </a:p>
        </p:txBody>
      </p:sp>
    </p:spTree>
    <p:extLst>
      <p:ext uri="{BB962C8B-B14F-4D97-AF65-F5344CB8AC3E}">
        <p14:creationId xmlns:p14="http://schemas.microsoft.com/office/powerpoint/2010/main" val="14863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Velocities in wave motion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339159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 mechanical wave, the individual oscillators which make up the medium do not progress through the medium with the waves.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three velocities in wave motion  are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The particle velocity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The wave or phase velocity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The group velocity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monochromatic wave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group velocity and the wave velocity are identical.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595" y="1889760"/>
            <a:ext cx="10966901" cy="40233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Two frequencies components have different phase velocities so 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/k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/k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The group velocity is given as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superposition of the two waves will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longer remain constant and the group profile will change with time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 group contains a number of components of frequencies which are nearly equal the original expression for the group velocity is written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30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velocity  (contd.)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783719"/>
              </p:ext>
            </p:extLst>
          </p:nvPr>
        </p:nvGraphicFramePr>
        <p:xfrm>
          <a:off x="4335780" y="2759492"/>
          <a:ext cx="17907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7" name="Equation" r:id="rId3" imgW="901440" imgH="431640" progId="Equation.DSMT4">
                  <p:embed/>
                </p:oleObj>
              </mc:Choice>
              <mc:Fallback>
                <p:oleObj name="Equation" r:id="rId3" imgW="901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5780" y="2759492"/>
                        <a:ext cx="1790700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971565"/>
              </p:ext>
            </p:extLst>
          </p:nvPr>
        </p:nvGraphicFramePr>
        <p:xfrm>
          <a:off x="4286250" y="5246688"/>
          <a:ext cx="189071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8" name="Equation" r:id="rId5" imgW="952200" imgH="393480" progId="Equation.DSMT4">
                  <p:embed/>
                </p:oleObj>
              </mc:Choice>
              <mc:Fallback>
                <p:oleObj name="Equation" r:id="rId5" imgW="952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6250" y="5246688"/>
                        <a:ext cx="1890713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51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31</a:t>
            </a:fld>
            <a:endParaRPr lang="en-US"/>
          </a:p>
        </p:txBody>
      </p:sp>
      <p:pic>
        <p:nvPicPr>
          <p:cNvPr id="30722" name="Picture 2" descr="http://resource.isvr.soton.ac.uk/spcg/tutorial/tutorial/Tutorial_files/littlewavepacket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879"/>
            <a:ext cx="6989339" cy="513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8806" y="348659"/>
            <a:ext cx="5528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velocity and phase velocity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3551" y="6345459"/>
            <a:ext cx="9931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http://resource.isvr.soton.ac.uk/spcg/tutorial/tutorial/Tutorial_files/Web-further-dispersive.htm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1375" y="11034"/>
            <a:ext cx="5476010" cy="61247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velocity = Group Velocity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waves and their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envelope moves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one.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 = -Group Velocity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envelope moves in the opposite direction of the component waves.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velocity &gt; Group Velocity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waves move more quickly than the envelope.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velocity &lt; Group Velocity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waves move more slowly than the envelope.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Velocity = 0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envelope is stationary while the component waves move through it.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velocity = 0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envelope moves over stationary component waves.</a:t>
            </a:r>
          </a:p>
        </p:txBody>
      </p:sp>
    </p:spTree>
    <p:extLst>
      <p:ext uri="{BB962C8B-B14F-4D97-AF65-F5344CB8AC3E}">
        <p14:creationId xmlns:p14="http://schemas.microsoft.com/office/powerpoint/2010/main" val="39070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relation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65" y="1904728"/>
            <a:ext cx="1169547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medium in which the phase velocity is frequency dependent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/k not constant) is known as a dispersive medium and a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dispersion relation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expresses the variation of  as a function of 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This leads to three possible changes with time of the group velocity profile relative to the phase velocity.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They include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(1)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 a non-dispersive relation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(2)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 a normal dispersion relation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(3)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&gt;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 an anomalous dispersion relation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32</a:t>
            </a:fld>
            <a:endParaRPr lang="en-US"/>
          </a:p>
        </p:txBody>
      </p:sp>
      <p:pic>
        <p:nvPicPr>
          <p:cNvPr id="18434" name="Picture 2" descr="http://theory.ipp.ac.cn/~yj/figures/wave_packet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17" y="3219351"/>
            <a:ext cx="33337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theory.ipp.ac.cn/~yj/figures/wave_packet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3219350"/>
            <a:ext cx="33337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14493" y="5824604"/>
            <a:ext cx="4586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http://theory.ipp.ac.cn/~yj/free_software.html</a:t>
            </a:r>
          </a:p>
        </p:txBody>
      </p:sp>
    </p:spTree>
    <p:extLst>
      <p:ext uri="{BB962C8B-B14F-4D97-AF65-F5344CB8AC3E}">
        <p14:creationId xmlns:p14="http://schemas.microsoft.com/office/powerpoint/2010/main" val="18706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of dispersion relation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8284" y="1845734"/>
            <a:ext cx="460739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0" y="1956570"/>
            <a:ext cx="6065090" cy="380168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933074"/>
              </p:ext>
            </p:extLst>
          </p:nvPr>
        </p:nvGraphicFramePr>
        <p:xfrm>
          <a:off x="6755662" y="2527760"/>
          <a:ext cx="3941485" cy="1764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2" name="Equation" r:id="rId5" imgW="1815840" imgH="812520" progId="Equation.DSMT4">
                  <p:embed/>
                </p:oleObj>
              </mc:Choice>
              <mc:Fallback>
                <p:oleObj name="Equation" r:id="rId5" imgW="181584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55662" y="2527760"/>
                        <a:ext cx="3941485" cy="1764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7793502" y="3409770"/>
            <a:ext cx="576775" cy="882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95692" y="4050477"/>
            <a:ext cx="1716791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term can be either positive or negative.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0800000">
            <a:off x="8430732" y="3857414"/>
            <a:ext cx="1064960" cy="42184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3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dependence of refractive index to wavelength for various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glasses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845734"/>
            <a:ext cx="475488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Are these various types of glasses non dispersive, normal dispersive or anomalous dispersive?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6" y="1845734"/>
            <a:ext cx="4933414" cy="41317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94892" y="6455578"/>
            <a:ext cx="7188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http://microscopy.berkeley.edu/courses/tlm/optics/chromatic.html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3699803"/>
            <a:ext cx="52753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These are dispersive media because the phase velocity of each wavelength is not equal. This can be seen from the wavelength dependent refractive index.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Also, longer wavelengths move faster than shorter wavelength. This dispersive medium is categorized as the normal dispersive medium.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800" y="3699803"/>
            <a:ext cx="5598942" cy="203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61" y="195058"/>
            <a:ext cx="10775172" cy="145075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waves in a periodic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representing a 1D crystal structure with identical single atom separated by a crystal lattice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15" y="1845734"/>
            <a:ext cx="1175446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propagation of  transverse waves along a linear array of atoms, mass m, in a crystal lattice where the tension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represents the elastic force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atoms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separation between atoms (so that T/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stiffness).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displacement of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particle due to the transverse waves is given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substituting the displacement into the equation of motion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permitted frequencies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found to be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965842"/>
              </p:ext>
            </p:extLst>
          </p:nvPr>
        </p:nvGraphicFramePr>
        <p:xfrm>
          <a:off x="3701026" y="3431827"/>
          <a:ext cx="4026758" cy="615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8" name="Equation" r:id="rId4" imgW="1828800" imgH="279360" progId="Equation.DSMT4">
                  <p:embed/>
                </p:oleObj>
              </mc:Choice>
              <mc:Fallback>
                <p:oleObj name="Equation" r:id="rId4" imgW="1828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01026" y="3431827"/>
                        <a:ext cx="4026758" cy="615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643637"/>
              </p:ext>
            </p:extLst>
          </p:nvPr>
        </p:nvGraphicFramePr>
        <p:xfrm>
          <a:off x="8153195" y="3783670"/>
          <a:ext cx="3793578" cy="871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9" name="Equation" r:id="rId6" imgW="1714320" imgH="393480" progId="Equation.DSMT4">
                  <p:embed/>
                </p:oleObj>
              </mc:Choice>
              <mc:Fallback>
                <p:oleObj name="Equation" r:id="rId6" imgW="1714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53195" y="3783670"/>
                        <a:ext cx="3793578" cy="871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153388"/>
              </p:ext>
            </p:extLst>
          </p:nvPr>
        </p:nvGraphicFramePr>
        <p:xfrm>
          <a:off x="4114800" y="5197475"/>
          <a:ext cx="244316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0" name="Equation" r:id="rId8" imgW="1104840" imgH="393480" progId="Equation.DSMT4">
                  <p:embed/>
                </p:oleObj>
              </mc:Choice>
              <mc:Fallback>
                <p:oleObj name="Equation" r:id="rId8" imgW="1104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14800" y="5197475"/>
                        <a:ext cx="2443163" cy="8715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01003" y="5148776"/>
            <a:ext cx="517084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actually is the dispersion relation for waves travelling along a linear one dimensional array of atoms in a periodic structure.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1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permitted frequency?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66" y="1845734"/>
            <a:ext cx="10705514" cy="435811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expression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equivalent to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normal mode frequency of a transverse wave on loaded string,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If                                     (Show this?)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Therefore, the permitted frequency is actually the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normal mode frequency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of the transverse wave existing in the linear array of atoms in a periodic structure.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772734"/>
              </p:ext>
            </p:extLst>
          </p:nvPr>
        </p:nvGraphicFramePr>
        <p:xfrm>
          <a:off x="1927225" y="2859088"/>
          <a:ext cx="68008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2" name="Equation" r:id="rId4" imgW="3746160" imgH="469800" progId="Equation.DSMT4">
                  <p:embed/>
                </p:oleObj>
              </mc:Choice>
              <mc:Fallback>
                <p:oleObj name="Equation" r:id="rId4" imgW="37461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7225" y="2859088"/>
                        <a:ext cx="6800850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794695" y="2757268"/>
            <a:ext cx="2208628" cy="9558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176974" y="2888660"/>
            <a:ext cx="1485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Permitted frequency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9186203" y="3094892"/>
            <a:ext cx="714255" cy="295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129604"/>
              </p:ext>
            </p:extLst>
          </p:nvPr>
        </p:nvGraphicFramePr>
        <p:xfrm>
          <a:off x="1465384" y="4040627"/>
          <a:ext cx="1661005" cy="854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3" name="Equation" r:id="rId6" imgW="863280" imgH="444240" progId="Equation.DSMT4">
                  <p:embed/>
                </p:oleObj>
              </mc:Choice>
              <mc:Fallback>
                <p:oleObj name="Equation" r:id="rId6" imgW="863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5384" y="4040627"/>
                        <a:ext cx="1661005" cy="854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12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69028"/>
            <a:ext cx="9403921" cy="28330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8301" y="548640"/>
            <a:ext cx="113526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permitted frequency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found to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  =2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which is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allowed minimum wavelength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the transverse wave to propagate along the linear array of atoms in a periodic structure.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graph below shows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dispersion relation ( vs k)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the linear array atoms.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Due to                                       , the permitted frequency is then represented 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56718"/>
              </p:ext>
            </p:extLst>
          </p:nvPr>
        </p:nvGraphicFramePr>
        <p:xfrm>
          <a:off x="7275733" y="405908"/>
          <a:ext cx="1176240" cy="759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6" name="Equation" r:id="rId5" imgW="609480" imgH="393480" progId="Equation.DSMT4">
                  <p:embed/>
                </p:oleObj>
              </mc:Choice>
              <mc:Fallback>
                <p:oleObj name="Equation" r:id="rId5" imgW="609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75733" y="405908"/>
                        <a:ext cx="1176240" cy="759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743721"/>
              </p:ext>
            </p:extLst>
          </p:nvPr>
        </p:nvGraphicFramePr>
        <p:xfrm>
          <a:off x="1990578" y="2563927"/>
          <a:ext cx="244316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7" name="Equation" r:id="rId7" imgW="1104840" imgH="393480" progId="Equation.DSMT4">
                  <p:embed/>
                </p:oleObj>
              </mc:Choice>
              <mc:Fallback>
                <p:oleObj name="Equation" r:id="rId7" imgW="1104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90578" y="2563927"/>
                        <a:ext cx="2443163" cy="8715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489535"/>
              </p:ext>
            </p:extLst>
          </p:nvPr>
        </p:nvGraphicFramePr>
        <p:xfrm>
          <a:off x="10556470" y="2479790"/>
          <a:ext cx="1038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8" name="Equation" r:id="rId9" imgW="469800" imgH="431640" progId="Equation.DSMT4">
                  <p:embed/>
                </p:oleObj>
              </mc:Choice>
              <mc:Fallback>
                <p:oleObj name="Equation" r:id="rId9" imgW="469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556470" y="2479790"/>
                        <a:ext cx="1038225" cy="955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63423" y="3793463"/>
            <a:ext cx="2740897" cy="2308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the repetition values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 beyond the region -/a k /a, this region defines a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Brillouin zone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40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long wavelengths or low values of the wave number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sin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/2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short wavelengths, the phase velocity is given by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: only at very short wavelengths does the atomic spacing of the crystal structure affect the wave propagation.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38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4926" y="124825"/>
            <a:ext cx="1138310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relation for travelling long and short wavelength waves in a periodic structure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985787"/>
              </p:ext>
            </p:extLst>
          </p:nvPr>
        </p:nvGraphicFramePr>
        <p:xfrm>
          <a:off x="4596117" y="2240986"/>
          <a:ext cx="2400968" cy="171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" name="Equation" r:id="rId4" imgW="1282680" imgH="914400" progId="Equation.DSMT4">
                  <p:embed/>
                </p:oleObj>
              </mc:Choice>
              <mc:Fallback>
                <p:oleObj name="Equation" r:id="rId4" imgW="12826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6117" y="2240986"/>
                        <a:ext cx="2400968" cy="1711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039947"/>
              </p:ext>
            </p:extLst>
          </p:nvPr>
        </p:nvGraphicFramePr>
        <p:xfrm>
          <a:off x="4745457" y="4303793"/>
          <a:ext cx="2680750" cy="1008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" name="Equation" r:id="rId6" imgW="1282680" imgH="482400" progId="Equation.DSMT4">
                  <p:embed/>
                </p:oleObj>
              </mc:Choice>
              <mc:Fallback>
                <p:oleObj name="Equation" r:id="rId6" imgW="12826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45457" y="4303793"/>
                        <a:ext cx="2680750" cy="1008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56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relation for travelling waves in a periodic structure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394" y="1845734"/>
            <a:ext cx="681928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dispersion relation: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permitted frequency is obtained when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the elastic force constant T/a for a crystal is about 15 Nm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 typical reduced atomic mass is about 60 x 10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kg.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maximum frequency is found to be  about  5 x 10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27" y="2037698"/>
            <a:ext cx="3675867" cy="337495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855493"/>
              </p:ext>
            </p:extLst>
          </p:nvPr>
        </p:nvGraphicFramePr>
        <p:xfrm>
          <a:off x="8555743" y="1545573"/>
          <a:ext cx="22764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1" name="Equation" r:id="rId5" imgW="1028520" imgH="444240" progId="Equation.DSMT4">
                  <p:embed/>
                </p:oleObj>
              </mc:Choice>
              <mc:Fallback>
                <p:oleObj name="Equation" r:id="rId5" imgW="10285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55743" y="1545573"/>
                        <a:ext cx="2276475" cy="984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175021"/>
              </p:ext>
            </p:extLst>
          </p:nvPr>
        </p:nvGraphicFramePr>
        <p:xfrm>
          <a:off x="6126480" y="3379577"/>
          <a:ext cx="28384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2" name="Equation" r:id="rId7" imgW="1282680" imgH="215640" progId="Equation.DSMT4">
                  <p:embed/>
                </p:oleObj>
              </mc:Choice>
              <mc:Fallback>
                <p:oleObj name="Equation" r:id="rId7" imgW="12826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26480" y="3379577"/>
                        <a:ext cx="2838450" cy="477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90474" y="5599393"/>
            <a:ext cx="8310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maximum frequency is known as CUT OFF frequency.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4</a:t>
            </a:fld>
            <a:endParaRPr lang="en-US"/>
          </a:p>
        </p:txBody>
      </p:sp>
      <p:pic>
        <p:nvPicPr>
          <p:cNvPr id="28674" name="Picture 2" descr="http://slideplayer.com/slide/10965793/39/images/28/Group+velocity+dispersion+is+the+variation+of+group+velocity+with+waveleng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9" y="0"/>
            <a:ext cx="8639180" cy="64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09819" y="1091381"/>
            <a:ext cx="35396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 light pulse consists of an infinite fine spectrum of frequencies and moving with a group velocity.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wave velocity of each wavelength in the group is different.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phenomenon is known as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dispersion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2436" y="6488668"/>
            <a:ext cx="3895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http://slideplayer.com/slide/10965793/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65386" y="5031878"/>
            <a:ext cx="3438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(GVD = Group Velocity Dispersion)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array of two kinds of atoms in an ionic crystal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8" y="1845734"/>
            <a:ext cx="11400504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case, a one dimensional line which contains two kinds of atoms with separation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considered.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that atoms of mass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occupying the odd numbered positions and those of mass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occupying the even numbered positioned, the equation of motion for each type are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solutions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gives the dispersion relation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161984"/>
              </p:ext>
            </p:extLst>
          </p:nvPr>
        </p:nvGraphicFramePr>
        <p:xfrm>
          <a:off x="1476375" y="3462338"/>
          <a:ext cx="85248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7" name="Equation" r:id="rId3" imgW="4241520" imgH="393480" progId="Equation.DSMT4">
                  <p:embed/>
                </p:oleObj>
              </mc:Choice>
              <mc:Fallback>
                <p:oleObj name="Equation" r:id="rId3" imgW="4241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6375" y="3462338"/>
                        <a:ext cx="852487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956317"/>
              </p:ext>
            </p:extLst>
          </p:nvPr>
        </p:nvGraphicFramePr>
        <p:xfrm>
          <a:off x="2975034" y="4352946"/>
          <a:ext cx="6925424" cy="64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8" name="Equation" r:id="rId5" imgW="3124080" imgH="291960" progId="Equation.DSMT4">
                  <p:embed/>
                </p:oleObj>
              </mc:Choice>
              <mc:Fallback>
                <p:oleObj name="Equation" r:id="rId5" imgW="31240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5034" y="4352946"/>
                        <a:ext cx="6925424" cy="647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151822"/>
              </p:ext>
            </p:extLst>
          </p:nvPr>
        </p:nvGraphicFramePr>
        <p:xfrm>
          <a:off x="5637040" y="5000445"/>
          <a:ext cx="5518640" cy="125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9" name="Equation" r:id="rId7" imgW="2958840" imgH="672840" progId="Equation.DSMT4">
                  <p:embed/>
                </p:oleObj>
              </mc:Choice>
              <mc:Fallback>
                <p:oleObj name="Equation" r:id="rId7" imgW="29588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7040" y="5000445"/>
                        <a:ext cx="5518640" cy="12553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0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Derivation of the dispersion relation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previous slide, the equations of motion become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arranging the above equations in the following matrix form, the dispersion relation can be worked out.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925174"/>
              </p:ext>
            </p:extLst>
          </p:nvPr>
        </p:nvGraphicFramePr>
        <p:xfrm>
          <a:off x="3697542" y="2344116"/>
          <a:ext cx="4516249" cy="1513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4" name="Equation" r:id="rId3" imgW="2425680" imgH="812520" progId="Equation.DSMT4">
                  <p:embed/>
                </p:oleObj>
              </mc:Choice>
              <mc:Fallback>
                <p:oleObj name="Equation" r:id="rId3" imgW="242568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7542" y="2344116"/>
                        <a:ext cx="4516249" cy="1513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599005"/>
              </p:ext>
            </p:extLst>
          </p:nvPr>
        </p:nvGraphicFramePr>
        <p:xfrm>
          <a:off x="3932255" y="4611794"/>
          <a:ext cx="4281536" cy="1552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5" name="Equation" r:id="rId5" imgW="2311200" imgH="838080" progId="Equation.DSMT4">
                  <p:embed/>
                </p:oleObj>
              </mc:Choice>
              <mc:Fallback>
                <p:oleObj name="Equation" r:id="rId5" imgW="23112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32255" y="4611794"/>
                        <a:ext cx="4281536" cy="1552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6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26" y="0"/>
            <a:ext cx="10058400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relation for the ionic crystal structure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43" y="1785107"/>
            <a:ext cx="11155680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that m &gt;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Notice that the dispersion relation gives two possible situations.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sign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change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 as a function of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 considered.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range of the wave number covers from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 to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/2a (minimum  = 4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For 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0 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 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382757"/>
              </p:ext>
            </p:extLst>
          </p:nvPr>
        </p:nvGraphicFramePr>
        <p:xfrm>
          <a:off x="5637040" y="714177"/>
          <a:ext cx="5518640" cy="125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1" name="Equation" r:id="rId4" imgW="2958840" imgH="672840" progId="Equation.DSMT4">
                  <p:embed/>
                </p:oleObj>
              </mc:Choice>
              <mc:Fallback>
                <p:oleObj name="Equation" r:id="rId4" imgW="29588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7040" y="714177"/>
                        <a:ext cx="5518640" cy="12553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604232"/>
              </p:ext>
            </p:extLst>
          </p:nvPr>
        </p:nvGraphicFramePr>
        <p:xfrm>
          <a:off x="3648075" y="3797300"/>
          <a:ext cx="26955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2" name="Equation" r:id="rId6" imgW="1371600" imgH="431640" progId="Equation.DSMT4">
                  <p:embed/>
                </p:oleObj>
              </mc:Choice>
              <mc:Fallback>
                <p:oleObj name="Equation" r:id="rId6" imgW="1371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48075" y="3797300"/>
                        <a:ext cx="2695575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593542"/>
              </p:ext>
            </p:extLst>
          </p:nvPr>
        </p:nvGraphicFramePr>
        <p:xfrm>
          <a:off x="4197350" y="5154613"/>
          <a:ext cx="1597025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3" name="Equation" r:id="rId8" imgW="812520" imgH="393480" progId="Equation.DSMT4">
                  <p:embed/>
                </p:oleObj>
              </mc:Choice>
              <mc:Fallback>
                <p:oleObj name="Equation" r:id="rId8" imgW="812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97350" y="5154613"/>
                        <a:ext cx="1597025" cy="77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7608277" y="1104164"/>
            <a:ext cx="379828" cy="6174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26" y="0"/>
            <a:ext cx="10058400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relation for the ionic crystal structure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43" y="1785107"/>
            <a:ext cx="11155680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that m &gt;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Notice that the dispersion relation gives two possible situations.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sign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change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 as a function of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 considered.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range of the wave number covers from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 to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/2a (minimum  = 4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For 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0                            ;   For    small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 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218077"/>
              </p:ext>
            </p:extLst>
          </p:nvPr>
        </p:nvGraphicFramePr>
        <p:xfrm>
          <a:off x="5637040" y="714177"/>
          <a:ext cx="5518640" cy="125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4" name="Equation" r:id="rId4" imgW="2958840" imgH="672840" progId="Equation.DSMT4">
                  <p:embed/>
                </p:oleObj>
              </mc:Choice>
              <mc:Fallback>
                <p:oleObj name="Equation" r:id="rId4" imgW="29588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7040" y="714177"/>
                        <a:ext cx="5518640" cy="12553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928431"/>
              </p:ext>
            </p:extLst>
          </p:nvPr>
        </p:nvGraphicFramePr>
        <p:xfrm>
          <a:off x="3449638" y="3979863"/>
          <a:ext cx="10969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5" name="Equation" r:id="rId6" imgW="558720" imgH="177480" progId="Equation.DSMT4">
                  <p:embed/>
                </p:oleObj>
              </mc:Choice>
              <mc:Fallback>
                <p:oleObj name="Equation" r:id="rId6" imgW="558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49638" y="3979863"/>
                        <a:ext cx="1096962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272055"/>
              </p:ext>
            </p:extLst>
          </p:nvPr>
        </p:nvGraphicFramePr>
        <p:xfrm>
          <a:off x="4235450" y="5154613"/>
          <a:ext cx="1522413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6" name="Equation" r:id="rId8" imgW="774360" imgH="393480" progId="Equation.DSMT4">
                  <p:embed/>
                </p:oleObj>
              </mc:Choice>
              <mc:Fallback>
                <p:oleObj name="Equation" r:id="rId8" imgW="774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35450" y="5154613"/>
                        <a:ext cx="1522413" cy="77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7554351" y="1126308"/>
            <a:ext cx="464234" cy="6034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892516"/>
              </p:ext>
            </p:extLst>
          </p:nvPr>
        </p:nvGraphicFramePr>
        <p:xfrm>
          <a:off x="7380288" y="3679825"/>
          <a:ext cx="23701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7" name="Equation" r:id="rId10" imgW="1206360" imgH="482400" progId="Equation.DSMT4">
                  <p:embed/>
                </p:oleObj>
              </mc:Choice>
              <mc:Fallback>
                <p:oleObj name="Equation" r:id="rId10" imgW="12063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80288" y="3679825"/>
                        <a:ext cx="2370137" cy="94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3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relation for two modes of transverse oscillation in a crystal structure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6774" y="1845734"/>
            <a:ext cx="555522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dispersion relation, two possible solutions can be found for m &gt; 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 mode (upper branch)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acoustic mode (lower branch)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Also there is a forbidden band of frequencies between the two branches that the wave cannot propagate.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gap depends on the differences of masses.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7360"/>
            <a:ext cx="5544577" cy="38817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885153"/>
              </p:ext>
            </p:extLst>
          </p:nvPr>
        </p:nvGraphicFramePr>
        <p:xfrm>
          <a:off x="312873" y="5584345"/>
          <a:ext cx="5518640" cy="125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7" name="Equation" r:id="rId4" imgW="2958840" imgH="672840" progId="Equation.DSMT4">
                  <p:embed/>
                </p:oleObj>
              </mc:Choice>
              <mc:Fallback>
                <p:oleObj name="Equation" r:id="rId4" imgW="29588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873" y="5584345"/>
                        <a:ext cx="5518640" cy="12553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57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motions of the two types of atom for each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 at k = 0 (infinite wavelength)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45</a:t>
            </a:fld>
            <a:endParaRPr lang="en-US"/>
          </a:p>
        </p:txBody>
      </p:sp>
      <p:pic>
        <p:nvPicPr>
          <p:cNvPr id="25602" name="Picture 2" descr="adiat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023" y="4476105"/>
            <a:ext cx="4972050" cy="102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opt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845734"/>
            <a:ext cx="23336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6812" y="2654710"/>
            <a:ext cx="896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mode for long wavelength and small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-M/m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3896" y="4760056"/>
            <a:ext cx="896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Acoustic mode for long wavelength and small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5758" y="5968379"/>
            <a:ext cx="377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http://slideplayer.com/slide/9413111/</a:t>
            </a:r>
          </a:p>
        </p:txBody>
      </p:sp>
    </p:spTree>
    <p:extLst>
      <p:ext uri="{BB962C8B-B14F-4D97-AF65-F5344CB8AC3E}">
        <p14:creationId xmlns:p14="http://schemas.microsoft.com/office/powerpoint/2010/main" val="29102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Derivation of the motions of the two types of atom for each branch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equation of motion for the ionic crystal structure previously discussed,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relative motion between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a small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found when suitable frequency for each branch is considered.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612369"/>
              </p:ext>
            </p:extLst>
          </p:nvPr>
        </p:nvGraphicFramePr>
        <p:xfrm>
          <a:off x="4579369" y="2304769"/>
          <a:ext cx="4281536" cy="1552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4" name="Equation" r:id="rId3" imgW="2311200" imgH="838080" progId="Equation.DSMT4">
                  <p:embed/>
                </p:oleObj>
              </mc:Choice>
              <mc:Fallback>
                <p:oleObj name="Equation" r:id="rId3" imgW="23112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9369" y="2304769"/>
                        <a:ext cx="4281536" cy="1552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311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97279" y="196948"/>
            <a:ext cx="4937760" cy="5672146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branch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one of the two equations from the matrix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   k = 0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relative motion is found to be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17920" y="196948"/>
            <a:ext cx="4937760" cy="5672147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Acoustic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one of the two equations from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      k = 0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relative motion is found to be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962764"/>
              </p:ext>
            </p:extLst>
          </p:nvPr>
        </p:nvGraphicFramePr>
        <p:xfrm>
          <a:off x="1495064" y="1845735"/>
          <a:ext cx="4184863" cy="813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3" name="Equation" r:id="rId3" imgW="2222280" imgH="431640" progId="Equation.DSMT4">
                  <p:embed/>
                </p:oleObj>
              </mc:Choice>
              <mc:Fallback>
                <p:oleObj name="Equation" r:id="rId3" imgW="2222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5064" y="1845735"/>
                        <a:ext cx="4184863" cy="813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19309"/>
              </p:ext>
            </p:extLst>
          </p:nvPr>
        </p:nvGraphicFramePr>
        <p:xfrm>
          <a:off x="3595488" y="2715065"/>
          <a:ext cx="2272664" cy="821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4" name="Equation" r:id="rId5" imgW="1193760" imgH="431640" progId="Equation.DSMT4">
                  <p:embed/>
                </p:oleObj>
              </mc:Choice>
              <mc:Fallback>
                <p:oleObj name="Equation" r:id="rId5" imgW="1193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95488" y="2715065"/>
                        <a:ext cx="2272664" cy="821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273250"/>
              </p:ext>
            </p:extLst>
          </p:nvPr>
        </p:nvGraphicFramePr>
        <p:xfrm>
          <a:off x="2591509" y="4595785"/>
          <a:ext cx="16192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5" name="Equation" r:id="rId7" imgW="850680" imgH="431640" progId="Equation.DSMT4">
                  <p:embed/>
                </p:oleObj>
              </mc:Choice>
              <mc:Fallback>
                <p:oleObj name="Equation" r:id="rId7" imgW="850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1509" y="4595785"/>
                        <a:ext cx="1619250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192125"/>
              </p:ext>
            </p:extLst>
          </p:nvPr>
        </p:nvGraphicFramePr>
        <p:xfrm>
          <a:off x="6594368" y="1845734"/>
          <a:ext cx="4184863" cy="813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6" name="Equation" r:id="rId9" imgW="2222280" imgH="431640" progId="Equation.DSMT4">
                  <p:embed/>
                </p:oleObj>
              </mc:Choice>
              <mc:Fallback>
                <p:oleObj name="Equation" r:id="rId9" imgW="2222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94368" y="1845734"/>
                        <a:ext cx="4184863" cy="813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336218"/>
              </p:ext>
            </p:extLst>
          </p:nvPr>
        </p:nvGraphicFramePr>
        <p:xfrm>
          <a:off x="8928100" y="3017375"/>
          <a:ext cx="8699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7" name="Equation" r:id="rId10" imgW="457200" imgH="228600" progId="Equation.DSMT4">
                  <p:embed/>
                </p:oleObj>
              </mc:Choice>
              <mc:Fallback>
                <p:oleObj name="Equation" r:id="rId10" imgW="457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928100" y="3017375"/>
                        <a:ext cx="869950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383883"/>
              </p:ext>
            </p:extLst>
          </p:nvPr>
        </p:nvGraphicFramePr>
        <p:xfrm>
          <a:off x="7843838" y="4568825"/>
          <a:ext cx="11842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8" name="Equation" r:id="rId12" imgW="622080" imgH="431640" progId="Equation.DSMT4">
                  <p:embed/>
                </p:oleObj>
              </mc:Choice>
              <mc:Fallback>
                <p:oleObj name="Equation" r:id="rId12" imgW="622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43838" y="4568825"/>
                        <a:ext cx="1184275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81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582" y="-87340"/>
            <a:ext cx="11837055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transverse wave equation on  a string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954" y="1845734"/>
            <a:ext cx="491973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very short section of a uniform string has a vertical displacement.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wave equation relates the vertical displacement y to time t and position 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that the linear density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 and a constant tension T along a slightly extensible string, the wave equation is given 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14" y="2003907"/>
            <a:ext cx="6546406" cy="345673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55070"/>
              </p:ext>
            </p:extLst>
          </p:nvPr>
        </p:nvGraphicFramePr>
        <p:xfrm>
          <a:off x="7460845" y="5221464"/>
          <a:ext cx="30956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Equation" r:id="rId4" imgW="1460160" imgH="444240" progId="Equation.DSMT4">
                  <p:embed/>
                </p:oleObj>
              </mc:Choice>
              <mc:Fallback>
                <p:oleObj name="Equation" r:id="rId4" imgW="1460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60845" y="5221464"/>
                        <a:ext cx="3095625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32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string constraints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565" y="1910129"/>
            <a:ext cx="10905830" cy="402336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for the wave equation to apply to the waves in a string, it must meet certain constraints. For an ideal string, it is assumed that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string is perfectly uniform with a constant mass per unit length, and is perfectly elastic with no resistance to bending.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string tension is presumed to be large enough so that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gravity can be neglected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Small segments of the string are presumed to move transversely in a plane perpendicular to the string, and that the displacements and slopes of segments of the string are small.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5564157"/>
            <a:ext cx="865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http://hyperphysics.phy-astr.gsu.edu/hbase/Waves/waveq.html#c2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obtain the wave equation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applying the Newton’s second law of motion, the horizontal force components on the element are cancelled.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And, the vertical force components results in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definition of the partial derivative, we have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027624"/>
              </p:ext>
            </p:extLst>
          </p:nvPr>
        </p:nvGraphicFramePr>
        <p:xfrm>
          <a:off x="3022355" y="3345445"/>
          <a:ext cx="4414837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5" name="Equation" r:id="rId4" imgW="2082600" imgH="482400" progId="Equation.DSMT4">
                  <p:embed/>
                </p:oleObj>
              </mc:Choice>
              <mc:Fallback>
                <p:oleObj name="Equation" r:id="rId4" imgW="20826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22355" y="3345445"/>
                        <a:ext cx="4414837" cy="102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012795"/>
              </p:ext>
            </p:extLst>
          </p:nvPr>
        </p:nvGraphicFramePr>
        <p:xfrm>
          <a:off x="3809194" y="5204487"/>
          <a:ext cx="30956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" name="Equation" r:id="rId6" imgW="1460160" imgH="444240" progId="Equation.DSMT4">
                  <p:embed/>
                </p:oleObj>
              </mc:Choice>
              <mc:Fallback>
                <p:oleObj name="Equation" r:id="rId6" imgW="1460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09194" y="5204487"/>
                        <a:ext cx="3095625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98535" y="5473521"/>
            <a:ext cx="382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wave velocity.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1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of the wave equation : travelling wave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 of the wave equation is a function of the variables x and 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right and left travelling (or progressive) waves can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011793"/>
              </p:ext>
            </p:extLst>
          </p:nvPr>
        </p:nvGraphicFramePr>
        <p:xfrm>
          <a:off x="2908547" y="2769513"/>
          <a:ext cx="5849087" cy="1087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" name="Equation" r:id="rId3" imgW="2730240" imgH="507960" progId="Equation.DSMT4">
                  <p:embed/>
                </p:oleObj>
              </mc:Choice>
              <mc:Fallback>
                <p:oleObj name="Equation" r:id="rId3" imgW="27302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8547" y="2769513"/>
                        <a:ext cx="5849087" cy="1087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 descr="http://hyperphysics.phy-astr.gsu.edu/hbase/Waves/imgwav/wsol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6" y="4207935"/>
            <a:ext cx="33147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82096" y="5938678"/>
            <a:ext cx="7692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http://hyperphysics.phy-astr.gsu.edu/hbase/Waves/wavsol.html#c3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0156" y="4147659"/>
            <a:ext cx="8691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Initially, a wave function is given as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t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–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At a later time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(&gt;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), the wave function becomes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t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–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–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kx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and this leads to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&gt;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. This suggests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right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moving waveform.</a:t>
            </a:r>
          </a:p>
        </p:txBody>
      </p:sp>
    </p:spTree>
    <p:extLst>
      <p:ext uri="{BB962C8B-B14F-4D97-AF65-F5344CB8AC3E}">
        <p14:creationId xmlns:p14="http://schemas.microsoft.com/office/powerpoint/2010/main" val="19181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impedance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1" y="1910127"/>
            <a:ext cx="11278241" cy="4549657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medium through which waves propagate will present an impedance to those waves.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impedance to progressive transverse waves is defined as the transverse impedance,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velocity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here is the particle velocity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wave velocity.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harmonic force, the ratio of force to velocity tells you how hard it is to move the object – this depends both on how much inertia the object has and on how strong the restoring force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impedance, represented a medium characteristic, can be either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(for lossless case) or complex (for loss case)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FEB1-74F7-45A5-A566-20026EB2CC31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811594"/>
              </p:ext>
            </p:extLst>
          </p:nvPr>
        </p:nvGraphicFramePr>
        <p:xfrm>
          <a:off x="4023451" y="3093815"/>
          <a:ext cx="3905807" cy="927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6" name="Equation" r:id="rId4" imgW="1765080" imgH="419040" progId="Equation.DSMT4">
                  <p:embed/>
                </p:oleObj>
              </mc:Choice>
              <mc:Fallback>
                <p:oleObj name="Equation" r:id="rId4" imgW="1765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23451" y="3093815"/>
                        <a:ext cx="3905807" cy="927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7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3008</TotalTime>
  <Words>3359</Words>
  <Application>Microsoft Office PowerPoint</Application>
  <PresentationFormat>Widescreen</PresentationFormat>
  <Paragraphs>422</Paragraphs>
  <Slides>47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Light</vt:lpstr>
      <vt:lpstr>Cordia New</vt:lpstr>
      <vt:lpstr>Symbol</vt:lpstr>
      <vt:lpstr>Times New Roman</vt:lpstr>
      <vt:lpstr>Wingdings</vt:lpstr>
      <vt:lpstr>Retrospect</vt:lpstr>
      <vt:lpstr>Equation</vt:lpstr>
      <vt:lpstr>Transverse Wave Motion</vt:lpstr>
      <vt:lpstr>PowerPoint Presentation</vt:lpstr>
      <vt:lpstr>Velocities in wave motion</vt:lpstr>
      <vt:lpstr>PowerPoint Presentation</vt:lpstr>
      <vt:lpstr>The transverse wave equation on  a string</vt:lpstr>
      <vt:lpstr>Ideal string constraints</vt:lpstr>
      <vt:lpstr>How to obtain the wave equation </vt:lpstr>
      <vt:lpstr>Solution of the wave equation : travelling wave</vt:lpstr>
      <vt:lpstr>Characteristic impedance</vt:lpstr>
      <vt:lpstr>Characteristic impedance of a string</vt:lpstr>
      <vt:lpstr>Reflection and transmission of wave on a string at a boundary</vt:lpstr>
      <vt:lpstr>Incident, reflected and transmitted waves</vt:lpstr>
      <vt:lpstr>Determination of the reflection and transmission amplitude coefficients</vt:lpstr>
      <vt:lpstr>Reflection and transmission coefficients</vt:lpstr>
      <vt:lpstr>Reflections of string at fixed end (Z = ) and at free end (Z = 0)</vt:lpstr>
      <vt:lpstr>PowerPoint Presentation</vt:lpstr>
      <vt:lpstr>Reflection and transmission of energy</vt:lpstr>
      <vt:lpstr>The conservation of  energy</vt:lpstr>
      <vt:lpstr>The reflected and transmitted intensity coefficients</vt:lpstr>
      <vt:lpstr>The matching of impedances</vt:lpstr>
      <vt:lpstr>The analysis of the matching impedances</vt:lpstr>
      <vt:lpstr>Standing waves on a string of a fixed length</vt:lpstr>
      <vt:lpstr>Energy of each normal modes of vibrating string</vt:lpstr>
      <vt:lpstr>Standing Wave Ratio (SWR)</vt:lpstr>
      <vt:lpstr>Wave group</vt:lpstr>
      <vt:lpstr>Group velocity</vt:lpstr>
      <vt:lpstr>Revisit the superposition of two waves of almost equal frequencies  </vt:lpstr>
      <vt:lpstr>Amplitude Modulation (AM)</vt:lpstr>
      <vt:lpstr>AM and FM in the time and frequency domains</vt:lpstr>
      <vt:lpstr>PowerPoint Presentation</vt:lpstr>
      <vt:lpstr>PowerPoint Presentation</vt:lpstr>
      <vt:lpstr>Dispersion relation</vt:lpstr>
      <vt:lpstr>Illustration of dispersion relation</vt:lpstr>
      <vt:lpstr>The dependence of refractive index to wavelength for various glasses</vt:lpstr>
      <vt:lpstr>Transverse waves in a periodic structures representing a 1D crystal structure with identical single atom separated by a crystal lattice a</vt:lpstr>
      <vt:lpstr>What is the permitted frequency?</vt:lpstr>
      <vt:lpstr>PowerPoint Presentation</vt:lpstr>
      <vt:lpstr>PowerPoint Presentation</vt:lpstr>
      <vt:lpstr>Dispersion relation for travelling waves in a periodic structure</vt:lpstr>
      <vt:lpstr>Linear array of two kinds of atoms in an ionic crystal</vt:lpstr>
      <vt:lpstr>Derivation of the dispersion relation</vt:lpstr>
      <vt:lpstr>Dispersion relation for the ionic crystal structure</vt:lpstr>
      <vt:lpstr>Dispersion relation for the ionic crystal structure</vt:lpstr>
      <vt:lpstr>Dispersion relation for two modes of transverse oscillation in a crystal structure</vt:lpstr>
      <vt:lpstr>The motions of the two types of atom for each branch at k = 0 (infinite wavelength)</vt:lpstr>
      <vt:lpstr>Derivation of the motions of the two types of atom for each branch</vt:lpstr>
      <vt:lpstr>PowerPoint Presentation</vt:lpstr>
    </vt:vector>
  </TitlesOfParts>
  <Company>Mahidol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Transverse Wave Motion</dc:title>
  <dc:creator>rachapak.chi@gmail.com</dc:creator>
  <cp:lastModifiedBy>rachapak.chi@gmail.com</cp:lastModifiedBy>
  <cp:revision>208</cp:revision>
  <dcterms:created xsi:type="dcterms:W3CDTF">2016-10-02T06:17:43Z</dcterms:created>
  <dcterms:modified xsi:type="dcterms:W3CDTF">2018-09-24T14:59:04Z</dcterms:modified>
</cp:coreProperties>
</file>